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3"/>
  </p:notesMasterIdLst>
  <p:handoutMasterIdLst>
    <p:handoutMasterId r:id="rId54"/>
  </p:handoutMasterIdLst>
  <p:sldIdLst>
    <p:sldId id="365" r:id="rId5"/>
    <p:sldId id="374" r:id="rId6"/>
    <p:sldId id="366" r:id="rId7"/>
    <p:sldId id="369" r:id="rId8"/>
    <p:sldId id="400" r:id="rId9"/>
    <p:sldId id="401" r:id="rId10"/>
    <p:sldId id="402" r:id="rId11"/>
    <p:sldId id="409" r:id="rId12"/>
    <p:sldId id="403" r:id="rId13"/>
    <p:sldId id="405" r:id="rId14"/>
    <p:sldId id="406" r:id="rId15"/>
    <p:sldId id="412" r:id="rId16"/>
    <p:sldId id="413" r:id="rId17"/>
    <p:sldId id="414" r:id="rId18"/>
    <p:sldId id="408" r:id="rId19"/>
    <p:sldId id="410" r:id="rId20"/>
    <p:sldId id="411" r:id="rId21"/>
    <p:sldId id="407" r:id="rId22"/>
    <p:sldId id="398" r:id="rId23"/>
    <p:sldId id="399" r:id="rId24"/>
    <p:sldId id="372" r:id="rId25"/>
    <p:sldId id="375" r:id="rId26"/>
    <p:sldId id="367" r:id="rId27"/>
    <p:sldId id="368" r:id="rId28"/>
    <p:sldId id="373" r:id="rId29"/>
    <p:sldId id="41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80" d="100"/>
          <a:sy n="80" d="100"/>
        </p:scale>
        <p:origin x="11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8:43:37.599"/>
    </inkml:context>
    <inkml:brush xml:id="br0">
      <inkml:brushProperty name="width" value="0.05" units="cm"/>
      <inkml:brushProperty name="height" value="0.05" units="cm"/>
      <inkml:brushProperty name="color" value="#0091FE"/>
    </inkml:brush>
  </inkml:definitions>
  <inkml:trace contextRef="#ctx0" brushRef="#br0">0 205 24575,'43'-3'0,"-2"-1"0,58-12 0,57-7 0,646 14 0,-475 13 0,5239-3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sull'icona per inserire un grafico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it-IT"/>
              <a:t>Fare clic sull'icona per inserire una tabella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4,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D2B98-8984-9F03-AB90-07F4D322F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Analisi comparativa tra os161 e xv6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2F9B06-C23F-074C-948A-075B2E6C5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Programmazione</a:t>
            </a:r>
            <a:r>
              <a:rPr lang="en-US" dirty="0"/>
              <a:t> di Sistema – </a:t>
            </a:r>
            <a:r>
              <a:rPr lang="en-US" dirty="0" err="1"/>
              <a:t>a.a.</a:t>
            </a:r>
            <a:r>
              <a:rPr lang="en-US" dirty="0"/>
              <a:t> 2023- – Gaetano Insinna – Luciano </a:t>
            </a:r>
            <a:r>
              <a:rPr lang="en-US" dirty="0" err="1"/>
              <a:t>Vaccarella</a:t>
            </a:r>
            <a:r>
              <a:rPr lang="en-US" dirty="0"/>
              <a:t> – Francesca </a:t>
            </a:r>
            <a:r>
              <a:rPr lang="en-US" dirty="0" err="1"/>
              <a:t>Zafonte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FDB665-4D56-9A85-D78B-6C574201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203704"/>
            <a:ext cx="4827178" cy="404216"/>
          </a:xfrm>
        </p:spPr>
        <p:txBody>
          <a:bodyPr>
            <a:normAutofit/>
          </a:bodyPr>
          <a:lstStyle/>
          <a:p>
            <a:r>
              <a:rPr lang="it-IT" sz="2000" dirty="0"/>
              <a:t>Traps dallo spazio utente</a:t>
            </a:r>
            <a:endParaRPr lang="en-US" sz="2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F406-CF83-B8E3-047E-F9F5102909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86499" y="1203704"/>
            <a:ext cx="4764829" cy="404216"/>
          </a:xfrm>
        </p:spPr>
        <p:txBody>
          <a:bodyPr>
            <a:normAutofit/>
          </a:bodyPr>
          <a:lstStyle/>
          <a:p>
            <a:r>
              <a:rPr lang="it-IT" sz="2000" dirty="0"/>
              <a:t>T</a:t>
            </a:r>
            <a:r>
              <a:rPr lang="en-US" sz="2000" dirty="0"/>
              <a:t>raps dallo spazio kernel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2680046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Programmazione</a:t>
            </a:r>
            <a:r>
              <a:rPr lang="en-US"/>
              <a:t> di Sistema – 2023/24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7DC43-AD1B-E0C5-13F8-0B40D4775C79}"/>
              </a:ext>
            </a:extLst>
          </p:cNvPr>
          <p:cNvSpPr txBox="1"/>
          <p:nvPr/>
        </p:nvSpPr>
        <p:spPr>
          <a:xfrm>
            <a:off x="971551" y="2423160"/>
            <a:ext cx="44234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Il percorso di alto livello di una trap dello spazio utente è:</a:t>
            </a:r>
            <a:endParaRPr lang="en-US" sz="16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1600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servec</a:t>
            </a:r>
            <a:r>
              <a:rPr lang="it-IT" sz="1600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← questo è l’indirizzo salvato in </a:t>
            </a:r>
            <a:r>
              <a:rPr lang="it-IT" sz="1600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stvec</a:t>
            </a:r>
            <a:endParaRPr lang="en-US" sz="16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</a:t>
            </a:r>
            <a:r>
              <a:rPr lang="it-IT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 al ritorno,</a:t>
            </a:r>
            <a:r>
              <a:rPr lang="it-IT" sz="1600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usertrapret</a:t>
            </a:r>
            <a:r>
              <a:rPr lang="it-IT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userret</a:t>
            </a:r>
            <a:r>
              <a:rPr lang="it-IT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endParaRPr lang="en-US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7EDDBE-1623-5F42-A76F-68A155765A1D}"/>
              </a:ext>
            </a:extLst>
          </p:cNvPr>
          <p:cNvSpPr txBox="1"/>
          <p:nvPr/>
        </p:nvSpPr>
        <p:spPr>
          <a:xfrm>
            <a:off x="6286499" y="2423160"/>
            <a:ext cx="4423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Il percorso di alto livello di una trap dello spazio kernel è:</a:t>
            </a:r>
            <a:endParaRPr lang="en-US" sz="16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kernelvec</a:t>
            </a:r>
            <a:r>
              <a:rPr lang="it-IT" sz="1600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kernel</a:t>
            </a:r>
            <a:r>
              <a:rPr lang="it-IT" sz="1600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trap</a:t>
            </a:r>
            <a:r>
              <a:rPr lang="it-IT" sz="1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600" b="1" dirty="0" err="1">
                <a:solidFill>
                  <a:schemeClr val="bg1"/>
                </a:solidFill>
                <a:ea typeface="Calibri" panose="020F0502020204030204" pitchFamily="34" charset="0"/>
              </a:rPr>
              <a:t>sret</a:t>
            </a:r>
            <a:endParaRPr lang="it-IT" sz="16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7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E619D3-ABFD-6A0E-D4AC-D2BFE2FA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62" y="278129"/>
            <a:ext cx="8227676" cy="59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2" name="Segnaposto testo 9">
            <a:extLst>
              <a:ext uri="{FF2B5EF4-FFF2-40B4-BE49-F238E27FC236}">
                <a16:creationId xmlns:a16="http://schemas.microsoft.com/office/drawing/2014/main" id="{14782186-116A-35FF-C6B5-BED833A82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9630" y="968732"/>
            <a:ext cx="417957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ecall</a:t>
            </a:r>
            <a:r>
              <a:rPr lang="it-IT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syscall</a:t>
            </a:r>
            <a:r>
              <a:rPr lang="it-IT" b="1" dirty="0"/>
              <a:t>()</a:t>
            </a:r>
          </a:p>
          <a:p>
            <a:endParaRPr lang="it-IT" b="1" dirty="0"/>
          </a:p>
          <a:p>
            <a:pPr marL="971550" lvl="1" indent="-285750"/>
            <a:endParaRPr lang="en-US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1F11D7-26D5-6F09-A91E-918C29ED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84" y="1388198"/>
            <a:ext cx="8613658" cy="3878741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B8CCC0-D27F-6837-8B16-45A19A98AFC4}"/>
              </a:ext>
            </a:extLst>
          </p:cNvPr>
          <p:cNvCxnSpPr/>
          <p:nvPr/>
        </p:nvCxnSpPr>
        <p:spPr>
          <a:xfrm>
            <a:off x="3924300" y="3933825"/>
            <a:ext cx="379095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FD3458-EE53-46EF-0469-5AC94A1FC0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CAF75C-C9D0-A5C2-2525-B095514B6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5A2210E-5C47-BD74-7D8F-443596A3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49" y="799961"/>
            <a:ext cx="8329502" cy="52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FD3458-EE53-46EF-0469-5AC94A1FC0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CAF75C-C9D0-A5C2-2525-B095514B6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4D5F23-4CAA-61FF-7B5B-A657D861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1750945" y="856162"/>
            <a:ext cx="8690109" cy="15135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FE6A83-2D99-E05F-A500-D3263ECE2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4692"/>
          <a:stretch/>
        </p:blipFill>
        <p:spPr>
          <a:xfrm>
            <a:off x="1750945" y="2369756"/>
            <a:ext cx="8707773" cy="3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5EE421-DDE9-3C52-D184-D83E2E27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"/>
          <a:stretch/>
        </p:blipFill>
        <p:spPr>
          <a:xfrm>
            <a:off x="2571750" y="1532424"/>
            <a:ext cx="7993586" cy="19923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3BD2DE-AE10-76A6-CBF0-4D113E39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49" y="3524730"/>
            <a:ext cx="7601590" cy="25338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5A622C-FCAB-719C-6F97-6A37336D3FDA}"/>
              </a:ext>
            </a:extLst>
          </p:cNvPr>
          <p:cNvSpPr txBox="1"/>
          <p:nvPr/>
        </p:nvSpPr>
        <p:spPr>
          <a:xfrm>
            <a:off x="809625" y="4454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+mj-lt"/>
              </a:rPr>
              <a:t>System calls OS161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02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9207D2-82E6-F8F0-6076-BB0856E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37" y="702723"/>
            <a:ext cx="8230723" cy="28084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0B6F83-C76F-FFB9-152D-C1B1D4A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3" y="3627121"/>
            <a:ext cx="8144896" cy="2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1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6F56E-2AA6-CE32-8C07-21DD0714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44" y="1592580"/>
            <a:ext cx="7997311" cy="36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9770"/>
            <a:ext cx="4579621" cy="610863"/>
          </a:xfrm>
        </p:spPr>
        <p:txBody>
          <a:bodyPr>
            <a:noAutofit/>
          </a:bodyPr>
          <a:lstStyle/>
          <a:p>
            <a:r>
              <a:rPr lang="it-IT" sz="4000" dirty="0"/>
              <a:t>System calls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8FD6AE33-262E-9FFF-6324-09C81B640C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42" r="3242"/>
          <a:stretch>
            <a:fillRect/>
          </a:stretch>
        </p:blipFill>
        <p:spPr>
          <a:xfrm>
            <a:off x="4047066" y="1020633"/>
            <a:ext cx="7911964" cy="57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sz="4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FDB665-4D56-9A85-D78B-6C574201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>
            <a:normAutofit/>
          </a:bodyPr>
          <a:lstStyle/>
          <a:p>
            <a:r>
              <a:rPr lang="en-US" sz="2000" dirty="0"/>
              <a:t>os161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F406-CF83-B8E3-047E-F9F5102909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699" y="2300984"/>
            <a:ext cx="4764829" cy="404216"/>
          </a:xfrm>
        </p:spPr>
        <p:txBody>
          <a:bodyPr>
            <a:normAutofit/>
          </a:bodyPr>
          <a:lstStyle/>
          <a:p>
            <a:r>
              <a:rPr lang="en-US" sz="2000" dirty="0"/>
              <a:t>xv6</a:t>
            </a:r>
          </a:p>
        </p:txBody>
      </p:sp>
      <p:pic>
        <p:nvPicPr>
          <p:cNvPr id="8" name="Immagine 7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8DD6867B-B061-8194-2BDE-EE9036A4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921347"/>
            <a:ext cx="4827178" cy="1194725"/>
          </a:xfrm>
          <a:prstGeom prst="rect">
            <a:avLst/>
          </a:prstGeo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2680046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Programmazione</a:t>
            </a:r>
            <a:r>
              <a:rPr lang="en-US"/>
              <a:t> di Sistema – 2023/24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" name="Immagine 9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6A58D75F-1B49-8A95-2825-29C07E3F9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96" y="2705200"/>
            <a:ext cx="3403436" cy="36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69D6B2B-AD7F-5595-5576-4975B48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Gruppo 14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12D1FA4-AFFB-7069-3E6D-DE1C58191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5485" y="4786597"/>
            <a:ext cx="2581656" cy="369332"/>
          </a:xfrm>
        </p:spPr>
        <p:txBody>
          <a:bodyPr anchor="ctr"/>
          <a:lstStyle/>
          <a:p>
            <a:r>
              <a:rPr lang="en-US" dirty="0"/>
              <a:t>s308538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E647935A-5AA9-232C-034C-F2021E4C62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2811" y="4554945"/>
            <a:ext cx="2581656" cy="205837"/>
          </a:xfrm>
        </p:spPr>
        <p:txBody>
          <a:bodyPr anchor="ctr"/>
          <a:lstStyle/>
          <a:p>
            <a:r>
              <a:rPr lang="en-US" dirty="0"/>
              <a:t>Gaetano Insinna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8752905-EB52-DD03-4EE8-C94547F1E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182" y="4786597"/>
            <a:ext cx="2575070" cy="369332"/>
          </a:xfrm>
        </p:spPr>
        <p:txBody>
          <a:bodyPr anchor="ctr"/>
          <a:lstStyle/>
          <a:p>
            <a:r>
              <a:rPr lang="en-US" dirty="0"/>
              <a:t>s317999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03729CB4-37BB-A9DE-EEF7-85B2EF2D57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8182" y="4549728"/>
            <a:ext cx="2575070" cy="205837"/>
          </a:xfrm>
        </p:spPr>
        <p:txBody>
          <a:bodyPr anchor="ctr"/>
          <a:lstStyle/>
          <a:p>
            <a:r>
              <a:rPr lang="en-US" dirty="0"/>
              <a:t>Luciano </a:t>
            </a:r>
            <a:r>
              <a:rPr lang="en-US" dirty="0" err="1"/>
              <a:t>Vaccarella</a:t>
            </a:r>
            <a:endParaRPr lang="en-US" dirty="0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411999B3-BB50-7A20-966A-DB25B36DB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4860" y="4786597"/>
            <a:ext cx="2576387" cy="369332"/>
          </a:xfrm>
        </p:spPr>
        <p:txBody>
          <a:bodyPr anchor="ctr"/>
          <a:lstStyle/>
          <a:p>
            <a:r>
              <a:rPr lang="it-IT" dirty="0"/>
              <a:t>s319331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454021B-81DC-9DD5-8871-DA410E351F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44860" y="4549728"/>
            <a:ext cx="2576387" cy="205837"/>
          </a:xfrm>
        </p:spPr>
        <p:txBody>
          <a:bodyPr anchor="ctr"/>
          <a:lstStyle/>
          <a:p>
            <a:r>
              <a:rPr lang="en-US" dirty="0"/>
              <a:t>Francesca </a:t>
            </a:r>
            <a:r>
              <a:rPr lang="en-US" dirty="0" err="1"/>
              <a:t>Zafonte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4846CBF-E470-F331-04A4-9B5F7369B57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2518410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CD09A8A-F76C-3017-E69C-9DFA784BB9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pic>
        <p:nvPicPr>
          <p:cNvPr id="32" name="Immagine 31" descr="Immagine che contiene edificio, aria aperta, vestiti, calzature">
            <a:extLst>
              <a:ext uri="{FF2B5EF4-FFF2-40B4-BE49-F238E27FC236}">
                <a16:creationId xmlns:a16="http://schemas.microsoft.com/office/drawing/2014/main" id="{E93E934C-DD5E-13A7-4AB6-D78A0AF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4" t="48169" r="39454" b="27478"/>
          <a:stretch/>
        </p:blipFill>
        <p:spPr>
          <a:xfrm>
            <a:off x="1787670" y="1834358"/>
            <a:ext cx="2339999" cy="2520000"/>
          </a:xfrm>
          <a:prstGeom prst="rect">
            <a:avLst/>
          </a:prstGeom>
        </p:spPr>
      </p:pic>
      <p:pic>
        <p:nvPicPr>
          <p:cNvPr id="33" name="Segnaposto immagine 23">
            <a:extLst>
              <a:ext uri="{FF2B5EF4-FFF2-40B4-BE49-F238E27FC236}">
                <a16:creationId xmlns:a16="http://schemas.microsoft.com/office/drawing/2014/main" id="{86A7603C-8F87-A060-3BB3-233A68A4FC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814461" y="1834358"/>
            <a:ext cx="2340000" cy="2520000"/>
          </a:xfrm>
          <a:prstGeom prst="rect">
            <a:avLst/>
          </a:prstGeom>
        </p:spPr>
      </p:pic>
      <p:pic>
        <p:nvPicPr>
          <p:cNvPr id="21" name="Segnaposto immagine 20">
            <a:extLst>
              <a:ext uri="{FF2B5EF4-FFF2-40B4-BE49-F238E27FC236}">
                <a16:creationId xmlns:a16="http://schemas.microsoft.com/office/drawing/2014/main" id="{9CA82FFE-C539-3B95-B34D-202DD74F1F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10669"/>
          <a:stretch>
            <a:fillRect/>
          </a:stretch>
        </p:blipFill>
        <p:spPr>
          <a:xfrm>
            <a:off x="7829550" y="1835150"/>
            <a:ext cx="2119313" cy="2519363"/>
          </a:xfrm>
        </p:spPr>
      </p:pic>
    </p:spTree>
    <p:extLst>
      <p:ext uri="{BB962C8B-B14F-4D97-AF65-F5344CB8AC3E}">
        <p14:creationId xmlns:p14="http://schemas.microsoft.com/office/powerpoint/2010/main" val="130660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67106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MIPS R3000 </a:t>
            </a:r>
            <a:r>
              <a:rPr lang="en-US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Divisione</a:t>
            </a:r>
            <a:r>
              <a:rPr lang="en-US" dirty="0"/>
              <a:t> </a:t>
            </a:r>
            <a:r>
              <a:rPr lang="en-US" b="1" dirty="0" err="1"/>
              <a:t>particolare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/>
              <a:t>4096 bytes </a:t>
            </a:r>
            <a:r>
              <a:rPr lang="en-US" dirty="0"/>
              <a:t>(</a:t>
            </a:r>
            <a:r>
              <a:rPr lang="en-US" b="1" dirty="0"/>
              <a:t>20</a:t>
            </a:r>
            <a:r>
              <a:rPr lang="en-US" dirty="0"/>
              <a:t> bits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pagina</a:t>
            </a:r>
            <a:r>
              <a:rPr lang="en-US" dirty="0"/>
              <a:t> + </a:t>
            </a:r>
            <a:r>
              <a:rPr lang="en-US" b="1" dirty="0"/>
              <a:t>12</a:t>
            </a:r>
            <a:r>
              <a:rPr lang="en-US" dirty="0"/>
              <a:t>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64 entries </a:t>
            </a:r>
            <a:r>
              <a:rPr lang="en-US" dirty="0"/>
              <a:t>di grandezza </a:t>
            </a:r>
            <a:r>
              <a:rPr lang="en-US" b="1" dirty="0"/>
              <a:t>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os161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b="1" dirty="0" err="1"/>
              <a:t>funzionalià</a:t>
            </a:r>
            <a:r>
              <a:rPr lang="en-US" b="1" dirty="0"/>
              <a:t> di base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pic>
        <p:nvPicPr>
          <p:cNvPr id="12" name="Segnaposto immagine 11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1885EF0C-4F38-CAFC-3673-74A1B892DB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1783" r="30" b="-2318"/>
          <a:stretch/>
        </p:blipFill>
        <p:spPr>
          <a:xfrm>
            <a:off x="5623560" y="1733550"/>
            <a:ext cx="6172200" cy="3390900"/>
          </a:xfrm>
        </p:spPr>
      </p:pic>
    </p:spTree>
    <p:extLst>
      <p:ext uri="{BB962C8B-B14F-4D97-AF65-F5344CB8AC3E}">
        <p14:creationId xmlns:p14="http://schemas.microsoft.com/office/powerpoint/2010/main" val="2875712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98069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4096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composto</a:t>
            </a:r>
            <a:r>
              <a:rPr lang="en-US" dirty="0">
                <a:cs typeface="Courier New" panose="02070309020205020404" pitchFamily="49" charset="0"/>
              </a:rPr>
              <a:t> da </a:t>
            </a: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sz="1600" dirty="0">
                <a:cs typeface="Courier New" panose="02070309020205020404" pitchFamily="49" charset="0"/>
              </a:rPr>
              <a:t>: indica Sv39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ASID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indentificatore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dello</a:t>
            </a:r>
            <a:r>
              <a:rPr lang="en-US" sz="1600" dirty="0">
                <a:cs typeface="Courier New" panose="02070309020205020404" pitchFamily="49" charset="0"/>
              </a:rPr>
              <a:t> spazio di </a:t>
            </a:r>
            <a:r>
              <a:rPr lang="en-US" sz="1600" dirty="0" err="1">
                <a:cs typeface="Courier New" panose="02070309020205020404" pitchFamily="49" charset="0"/>
              </a:rPr>
              <a:t>indirizzamento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numero</a:t>
            </a:r>
            <a:r>
              <a:rPr lang="en-US" sz="1600" dirty="0">
                <a:cs typeface="Courier New" panose="02070309020205020404" pitchFamily="49" charset="0"/>
              </a:rPr>
              <a:t> di </a:t>
            </a:r>
            <a:r>
              <a:rPr lang="en-US" sz="1600" dirty="0" err="1">
                <a:cs typeface="Courier New" panose="02070309020205020404" pitchFamily="49" charset="0"/>
              </a:rPr>
              <a:t>pagina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fisica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che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deve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essere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shiftato</a:t>
            </a:r>
            <a:r>
              <a:rPr lang="en-US" sz="1600" dirty="0">
                <a:cs typeface="Courier New" panose="02070309020205020404" pitchFamily="49" charset="0"/>
              </a:rPr>
              <a:t> di 12 </a:t>
            </a:r>
            <a:r>
              <a:rPr lang="en-US" sz="1600" dirty="0" err="1">
                <a:cs typeface="Courier New" panose="02070309020205020404" pitchFamily="49" charset="0"/>
              </a:rPr>
              <a:t>posizioni</a:t>
            </a:r>
            <a:r>
              <a:rPr lang="en-US" sz="1600" dirty="0">
                <a:cs typeface="Courier New" panose="02070309020205020404" pitchFamily="49" charset="0"/>
              </a:rPr>
              <a:t> per </a:t>
            </a:r>
            <a:r>
              <a:rPr lang="en-US" sz="1600" dirty="0" err="1">
                <a:cs typeface="Courier New" panose="02070309020205020404" pitchFamily="49" charset="0"/>
              </a:rPr>
              <a:t>accedere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all’indirizzo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originale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sfence.vma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elimina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tutte</a:t>
            </a:r>
            <a:r>
              <a:rPr lang="en-US" dirty="0">
                <a:cs typeface="Courier New" panose="02070309020205020404" pitchFamily="49" charset="0"/>
              </a:rPr>
              <a:t> le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RISC-V </a:t>
            </a:r>
            <a:r>
              <a:rPr lang="en-US" dirty="0" err="1">
                <a:cs typeface="Courier New" panose="02070309020205020404" pitchFamily="49" charset="0"/>
              </a:rPr>
              <a:t>supporta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l’eliminazione</a:t>
            </a:r>
            <a:r>
              <a:rPr lang="en-US" dirty="0">
                <a:cs typeface="Courier New" panose="02070309020205020404" pitchFamily="49" charset="0"/>
              </a:rPr>
              <a:t> di uno </a:t>
            </a:r>
            <a:r>
              <a:rPr lang="en-US" dirty="0" err="1">
                <a:cs typeface="Courier New" panose="02070309020205020404" pitchFamily="49" charset="0"/>
              </a:rPr>
              <a:t>specifico</a:t>
            </a:r>
            <a:r>
              <a:rPr lang="en-US" dirty="0">
                <a:cs typeface="Courier New" panose="02070309020205020404" pitchFamily="49" charset="0"/>
              </a:rPr>
              <a:t> spazio di </a:t>
            </a:r>
            <a:r>
              <a:rPr lang="en-US" dirty="0" err="1">
                <a:cs typeface="Courier New" panose="02070309020205020404" pitchFamily="49" charset="0"/>
              </a:rPr>
              <a:t>indirizzamento</a:t>
            </a:r>
            <a:r>
              <a:rPr lang="en-US" dirty="0">
                <a:cs typeface="Courier New" panose="02070309020205020404" pitchFamily="49" charset="0"/>
              </a:rPr>
              <a:t>, ma </a:t>
            </a:r>
            <a:r>
              <a:rPr lang="en-US" b="1" dirty="0">
                <a:cs typeface="Courier New" panose="02070309020205020404" pitchFamily="49" charset="0"/>
              </a:rPr>
              <a:t>non 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40971232-30F4-53DD-4E1A-2FFD5AF01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6"/>
          <a:stretch/>
        </p:blipFill>
        <p:spPr>
          <a:xfrm>
            <a:off x="5719763" y="1815641"/>
            <a:ext cx="6134100" cy="598813"/>
          </a:xfrm>
        </p:spPr>
      </p:pic>
      <p:pic>
        <p:nvPicPr>
          <p:cNvPr id="8" name="Segnaposto immagine 6">
            <a:extLst>
              <a:ext uri="{FF2B5EF4-FFF2-40B4-BE49-F238E27FC236}">
                <a16:creationId xmlns:a16="http://schemas.microsoft.com/office/drawing/2014/main" id="{977B07C7-2404-5449-17E3-69E8018E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7326"/>
          <a:stretch/>
        </p:blipFill>
        <p:spPr>
          <a:xfrm>
            <a:off x="5843588" y="5275199"/>
            <a:ext cx="6134100" cy="598813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5AF71F-CF61-B02F-866E-1A535DDBE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64328" r="5861"/>
          <a:stretch/>
        </p:blipFill>
        <p:spPr>
          <a:xfrm>
            <a:off x="5719763" y="2796769"/>
            <a:ext cx="6257925" cy="2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Nessun</a:t>
            </a:r>
            <a:r>
              <a:rPr lang="en-US" dirty="0"/>
              <a:t> </a:t>
            </a:r>
            <a:r>
              <a:rPr lang="en-US" b="1" dirty="0"/>
              <a:t>hardware</a:t>
            </a:r>
            <a:r>
              <a:rPr lang="en-US" dirty="0"/>
              <a:t> MMU </a:t>
            </a:r>
            <a:r>
              <a:rPr lang="en-US" b="1" dirty="0" err="1"/>
              <a:t>dedicato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kuseg</a:t>
            </a:r>
            <a:r>
              <a:rPr lang="en-US" dirty="0"/>
              <a:t> </a:t>
            </a:r>
            <a:r>
              <a:rPr lang="en-US" dirty="0" err="1"/>
              <a:t>mappato</a:t>
            </a:r>
            <a:r>
              <a:rPr lang="en-US" dirty="0"/>
              <a:t> in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kseg0</a:t>
            </a:r>
            <a:r>
              <a:rPr lang="en-US" dirty="0"/>
              <a:t> non </a:t>
            </a:r>
            <a:r>
              <a:rPr lang="en-US" dirty="0" err="1"/>
              <a:t>mappato</a:t>
            </a:r>
            <a:r>
              <a:rPr lang="en-US" dirty="0"/>
              <a:t> in TLB, veloce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sottraendo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MIPS_KSEG0 </a:t>
            </a:r>
            <a:r>
              <a:rPr lang="en-US" dirty="0" err="1"/>
              <a:t>all’indirizzo</a:t>
            </a:r>
            <a:r>
              <a:rPr lang="en-US" dirty="0"/>
              <a:t> </a:t>
            </a:r>
            <a:r>
              <a:rPr lang="en-US" dirty="0" err="1"/>
              <a:t>fisico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logico</a:t>
            </a:r>
            <a:r>
              <a:rPr lang="en-US" dirty="0"/>
              <a:t> </a:t>
            </a:r>
            <a:r>
              <a:rPr lang="en-US" dirty="0" err="1"/>
              <a:t>fisico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 fault </a:t>
            </a:r>
            <a:r>
              <a:rPr lang="en-US" dirty="0"/>
              <a:t>per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76FC16E-D742-3462-8F39-11079306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2023072"/>
            <a:ext cx="6234603" cy="39530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CBF9038-52EC-DF96-590C-7F698F61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1391442"/>
            <a:ext cx="6234604" cy="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726406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Direttorio</a:t>
            </a:r>
            <a:r>
              <a:rPr lang="en-US" dirty="0"/>
              <a:t> a </a:t>
            </a:r>
            <a:r>
              <a:rPr lang="en-US" b="1" dirty="0" err="1"/>
              <a:t>tre</a:t>
            </a:r>
            <a:r>
              <a:rPr lang="en-US" b="1" dirty="0"/>
              <a:t> </a:t>
            </a:r>
            <a:r>
              <a:rPr lang="en-US" b="1" dirty="0" err="1"/>
              <a:t>livelli</a:t>
            </a:r>
            <a:r>
              <a:rPr lang="en-US" b="1" dirty="0"/>
              <a:t> </a:t>
            </a:r>
            <a:r>
              <a:rPr lang="en-US" dirty="0" err="1"/>
              <a:t>ognuno</a:t>
            </a:r>
            <a:r>
              <a:rPr lang="en-US" dirty="0"/>
              <a:t> da 512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address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39-bit </a:t>
            </a:r>
            <a:r>
              <a:rPr lang="en-US" dirty="0" err="1">
                <a:cs typeface="Courier New" panose="02070309020205020404" pitchFamily="49" charset="0"/>
              </a:rPr>
              <a:t>diviso</a:t>
            </a:r>
            <a:r>
              <a:rPr lang="en-US" dirty="0">
                <a:cs typeface="Courier New" panose="02070309020205020404" pitchFamily="49" charset="0"/>
              </a:rPr>
              <a:t> in 3 parti </a:t>
            </a:r>
            <a:r>
              <a:rPr lang="en-US" dirty="0" err="1">
                <a:cs typeface="Courier New" panose="02070309020205020404" pitchFamily="49" charset="0"/>
              </a:rPr>
              <a:t>ognuna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riferita</a:t>
            </a:r>
            <a:r>
              <a:rPr lang="en-US" dirty="0">
                <a:cs typeface="Courier New" panose="02070309020205020404" pitchFamily="49" charset="0"/>
              </a:rPr>
              <a:t> ad un </a:t>
            </a:r>
            <a:r>
              <a:rPr lang="en-US" dirty="0" err="1">
                <a:cs typeface="Courier New" panose="02070309020205020404" pitchFamily="49" charset="0"/>
              </a:rPr>
              <a:t>livello</a:t>
            </a:r>
            <a:r>
              <a:rPr lang="en-US" dirty="0">
                <a:cs typeface="Courier New" panose="02070309020205020404" pitchFamily="49" charset="0"/>
              </a:rPr>
              <a:t> di </a:t>
            </a:r>
            <a:r>
              <a:rPr lang="en-US" dirty="0" err="1">
                <a:cs typeface="Courier New" panose="02070309020205020404" pitchFamily="49" charset="0"/>
              </a:rPr>
              <a:t>direttorio</a:t>
            </a:r>
            <a:r>
              <a:rPr lang="en-US" dirty="0">
                <a:cs typeface="Courier New" panose="02070309020205020404" pitchFamily="49" charset="0"/>
              </a:rPr>
              <a:t> +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12-bit</a:t>
            </a:r>
            <a:r>
              <a:rPr lang="en-US" dirty="0">
                <a:cs typeface="Courier New" panose="02070309020205020404" pitchFamily="49" charset="0"/>
              </a:rPr>
              <a:t> offset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il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b="1" dirty="0" err="1"/>
              <a:t>algoritmo</a:t>
            </a:r>
            <a:r>
              <a:rPr lang="en-US" dirty="0"/>
              <a:t>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Legge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sz="1600" dirty="0"/>
              <a:t> e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/>
              <a:t> di </a:t>
            </a:r>
            <a:r>
              <a:rPr lang="en-US" sz="1600" b="1" dirty="0" err="1"/>
              <a:t>partenza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 * 4096 + VPN[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8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0 </a:t>
            </a:r>
            <a:r>
              <a:rPr lang="en-US" sz="1600" dirty="0" err="1"/>
              <a:t>allora</a:t>
            </a:r>
            <a:r>
              <a:rPr lang="en-US" sz="1600" dirty="0"/>
              <a:t> </a:t>
            </a:r>
            <a:r>
              <a:rPr lang="en-US" sz="1600" b="1" dirty="0"/>
              <a:t>page fault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1 </a:t>
            </a:r>
            <a:r>
              <a:rPr lang="en-US" sz="1600" dirty="0"/>
              <a:t>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RWX = 0 </a:t>
            </a:r>
            <a:r>
              <a:rPr lang="en-US" sz="1600" b="1" dirty="0"/>
              <a:t>branch</a:t>
            </a:r>
            <a:r>
              <a:rPr lang="en-US" sz="1600" dirty="0"/>
              <a:t> </a:t>
            </a:r>
            <a:r>
              <a:rPr lang="en-US" sz="1600" dirty="0" err="1"/>
              <a:t>altrimenti</a:t>
            </a:r>
            <a:r>
              <a:rPr lang="en-US" sz="1600" dirty="0"/>
              <a:t> è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cercato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Si </a:t>
            </a:r>
            <a:r>
              <a:rPr lang="en-US" sz="1600" b="1" dirty="0" err="1"/>
              <a:t>ripete</a:t>
            </a:r>
            <a:r>
              <a:rPr lang="en-US" sz="1600" dirty="0"/>
              <a:t> il punto </a:t>
            </a:r>
            <a:r>
              <a:rPr lang="en-US" sz="1600" b="1" dirty="0"/>
              <a:t>2</a:t>
            </a:r>
            <a:r>
              <a:rPr lang="en-US" sz="1600" dirty="0"/>
              <a:t> 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comunica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MMU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fisico</a:t>
            </a:r>
            <a:endParaRPr lang="en-US" sz="1600" b="1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73E078F-6E7C-8082-CC57-462E7EC7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8"/>
          <a:stretch/>
        </p:blipFill>
        <p:spPr>
          <a:xfrm>
            <a:off x="5538982" y="1737713"/>
            <a:ext cx="7137105" cy="41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0E5A21-2EEE-D42B-E721-007823C54D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r="367" b="327"/>
          <a:stretch/>
        </p:blipFill>
        <p:spPr>
          <a:xfrm>
            <a:off x="5905500" y="4179166"/>
            <a:ext cx="6129071" cy="1799771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Uno scheduler </a:t>
            </a:r>
            <a:r>
              <a:rPr lang="en-US" dirty="0"/>
              <a:t>per </a:t>
            </a:r>
            <a:r>
              <a:rPr lang="en-US" dirty="0" err="1"/>
              <a:t>l’intero</a:t>
            </a:r>
            <a:r>
              <a:rPr lang="en-US" dirty="0"/>
              <a:t> OS </a:t>
            </a:r>
            <a:r>
              <a:rPr lang="en-US" dirty="0" err="1"/>
              <a:t>che</a:t>
            </a:r>
            <a:r>
              <a:rPr lang="en-US" dirty="0"/>
              <a:t> decide in </a:t>
            </a:r>
            <a:r>
              <a:rPr lang="en-US" dirty="0" err="1"/>
              <a:t>che</a:t>
            </a:r>
            <a:r>
              <a:rPr lang="en-US" dirty="0"/>
              <a:t> CPU </a:t>
            </a:r>
            <a:r>
              <a:rPr lang="en-US" dirty="0" err="1"/>
              <a:t>migrare</a:t>
            </a:r>
            <a:r>
              <a:rPr lang="en-US" dirty="0"/>
              <a:t> il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100 volte al secondo, ma la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b="1" dirty="0"/>
              <a:t>scheduling</a:t>
            </a:r>
            <a:r>
              <a:rPr lang="en-US" dirty="0"/>
              <a:t> </a:t>
            </a:r>
            <a:r>
              <a:rPr lang="en-US" b="1" dirty="0"/>
              <a:t>25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1190FCC-D91E-7557-6510-06C1FC00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129604"/>
            <a:ext cx="6129071" cy="2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9EF045B-4E1A-6D0A-C0B3-D009AD9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701040"/>
            <a:ext cx="6096000" cy="5455919"/>
          </a:xfrm>
          <a:prstGeom prst="rect">
            <a:avLst/>
          </a:prstGeom>
          <a:noFill/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Scheduling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thread scheduler per </a:t>
            </a:r>
            <a:r>
              <a:rPr lang="en-US" b="1" dirty="0" err="1"/>
              <a:t>ogni</a:t>
            </a:r>
            <a:r>
              <a:rPr lang="en-US" dirty="0"/>
              <a:t>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 volte al </a:t>
            </a:r>
            <a:r>
              <a:rPr lang="en-US" b="1" dirty="0"/>
              <a:t>secondo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900" b="0"/>
              <a:t>Programmazione</a:t>
            </a:r>
            <a:r>
              <a:rPr lang="en-US" sz="900" b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C57EB0-F6F4-D6C4-5B67-859E1F69D3B5}"/>
              </a:ext>
            </a:extLst>
          </p:cNvPr>
          <p:cNvSpPr txBox="1"/>
          <p:nvPr/>
        </p:nvSpPr>
        <p:spPr>
          <a:xfrm>
            <a:off x="887823" y="230561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SEMAFORI E SLEEPLOCK</a:t>
            </a:r>
          </a:p>
        </p:txBody>
      </p:sp>
    </p:spTree>
    <p:extLst>
      <p:ext uri="{BB962C8B-B14F-4D97-AF65-F5344CB8AC3E}">
        <p14:creationId xmlns:p14="http://schemas.microsoft.com/office/powerpoint/2010/main" val="182715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it-IT" sz="4000" dirty="0"/>
              <a:t>SPINLOCK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64D112CA-FCB4-E79B-12D4-FFE8B08D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15033"/>
            <a:ext cx="7772400" cy="1088740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29999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  <a:endParaRPr lang="en-US" b="1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9DACB3-FFE6-CB15-4DE2-171B2102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34050"/>
            <a:ext cx="7429500" cy="1117600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8658" y="428816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172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793624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+ </a:t>
            </a: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0986103-95D1-6AC9-4DFE-D6FE3330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93" y="1420333"/>
            <a:ext cx="6793624" cy="51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19125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B1AD84A-EAC1-4146-9968-582042EE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1843582"/>
            <a:ext cx="7479894" cy="42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CB326-ABB5-CC5E-582D-ADCFC50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01AC8A-047F-1044-E880-DDDAEAF86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12" y="2633630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9C53-CB8B-214F-0F14-E1A9241B1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99E050-4532-0E12-8646-39DF74D7D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33630"/>
            <a:ext cx="2128157" cy="8647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0693C17-7C6C-AF88-764A-243D35F79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283E4A-9026-BA5A-2FB5-86EE8C2E3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14036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Scheduler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AE2A4D7-DDAF-C836-C3D2-3577E91DC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428680"/>
            <a:ext cx="2133600" cy="205837"/>
          </a:xfrm>
        </p:spPr>
        <p:txBody>
          <a:bodyPr/>
          <a:lstStyle/>
          <a:p>
            <a:r>
              <a:rPr lang="en-US" dirty="0" err="1"/>
              <a:t>Algoritmi</a:t>
            </a:r>
            <a:r>
              <a:rPr lang="en-US" dirty="0"/>
              <a:t> di Scheduling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7A7FC95-74D3-E4B0-E903-25999906F6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1" y="5114035"/>
            <a:ext cx="2577677" cy="4508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Semafori</a:t>
            </a:r>
            <a:r>
              <a:rPr lang="en-US" sz="1600" b="1" dirty="0"/>
              <a:t> e </a:t>
            </a:r>
            <a:r>
              <a:rPr lang="en-US" sz="1600" b="1" dirty="0" err="1"/>
              <a:t>sleeplock</a:t>
            </a:r>
            <a:endParaRPr lang="en-US" sz="1600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67D8BF5-E3AC-F783-98E8-DDC42497F2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428681"/>
            <a:ext cx="2128157" cy="205837"/>
          </a:xfrm>
        </p:spPr>
        <p:txBody>
          <a:bodyPr/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8ACF311-F0FA-76F8-58CD-102D9C7693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14036"/>
            <a:ext cx="2129245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TLB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ED64F88-E4B3-60E4-C08E-CE48FE1E2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428680"/>
            <a:ext cx="2129245" cy="205837"/>
          </a:xfrm>
        </p:spPr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Rilevanti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D665DB57-0EB3-CA69-5B59-ADDF1E3B34F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89" y="6332220"/>
            <a:ext cx="25776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17A292E-7DD6-0B46-F68F-75CB894E9C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20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7305676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OS161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9EB4ACB-85F4-C8A2-D556-A36F57E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68" y="1883103"/>
            <a:ext cx="7124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9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858001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E2B7D20-51C1-7739-7013-4F389E0F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056" y="2210997"/>
            <a:ext cx="7772400" cy="31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03727" cy="610863"/>
          </a:xfrm>
        </p:spPr>
        <p:txBody>
          <a:bodyPr>
            <a:normAutofit/>
          </a:bodyPr>
          <a:lstStyle/>
          <a:p>
            <a:r>
              <a:rPr lang="it-IT" sz="4000" dirty="0"/>
              <a:t>WAIT CHANNELS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343185"/>
            <a:ext cx="4572001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 vera e propria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 </a:t>
            </a:r>
            <a:r>
              <a:rPr lang="en-US" dirty="0" err="1"/>
              <a:t>nella</a:t>
            </a:r>
            <a:r>
              <a:rPr lang="en-US" dirty="0"/>
              <a:t> struct proc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5C8B376C-8148-9FB7-2C50-9DB05AA6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0" y="2713528"/>
            <a:ext cx="7188200" cy="939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E236D79-1C80-B994-E290-FDDAA76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14935"/>
            <a:ext cx="7772400" cy="15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3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WCHAN_SLEEP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8ED29F-029C-D59D-2C0B-68A70661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9179"/>
            <a:ext cx="777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WCHAN_SLEEP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C69B96-7C2D-3F65-EDD6-389B9D86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7089"/>
            <a:ext cx="7772400" cy="42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515101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5295836-7944-AB49-E8EE-D808AF3F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723258"/>
            <a:ext cx="7772400" cy="44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0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010276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4A9091-783C-724A-631F-B9C89598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76" y="1854200"/>
            <a:ext cx="7772400" cy="40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WCHAN_WAKEONE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E’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.</a:t>
            </a:r>
          </a:p>
          <a:p>
            <a:endParaRPr lang="en-US" sz="1400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simile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3AAE6A-9A27-80C6-FE93-C9F58558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02" y="1881428"/>
            <a:ext cx="7772400" cy="42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579907" cy="610863"/>
          </a:xfrm>
        </p:spPr>
        <p:txBody>
          <a:bodyPr>
            <a:normAutofit/>
          </a:bodyPr>
          <a:lstStyle/>
          <a:p>
            <a:r>
              <a:rPr lang="it-IT" sz="4000" dirty="0"/>
              <a:t>SEMAFORI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158989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6552023" y="4643272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semafori</a:t>
            </a:r>
            <a:r>
              <a:rPr lang="en-US" dirty="0"/>
              <a:t>.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996B82F-C5C1-2CB6-D110-818FF831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548157"/>
            <a:ext cx="5588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1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P()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>
              <a:latin typeface="+mn-lt"/>
            </a:endParaRPr>
          </a:p>
        </p:txBody>
      </p:sp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DA4BD75-0EF9-3110-5058-760984DB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8" y="1900665"/>
            <a:ext cx="7772400" cy="37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System Calls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640DA41-AAD3-E938-52F6-F1BF9F195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43975" y="1758272"/>
            <a:ext cx="2516019" cy="36773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Processi e thread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create/terminate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wait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File e file system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open/close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read</a:t>
            </a:r>
            <a:r>
              <a:rPr lang="it-IT" sz="1600" dirty="0"/>
              <a:t>/</a:t>
            </a:r>
            <a:r>
              <a:rPr lang="it-IT" sz="1600" dirty="0" err="1"/>
              <a:t>write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Dispositivi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Informazioni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Comunicazione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Protezione</a:t>
            </a:r>
            <a:endParaRPr lang="en-US" b="1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3AEB17E-0900-7D02-DBE5-58CD3564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716330"/>
            <a:ext cx="7786752" cy="438948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096A67F-01B2-0C45-8493-FBD80BB087B4}"/>
              </a:ext>
            </a:extLst>
          </p:cNvPr>
          <p:cNvSpPr/>
          <p:nvPr/>
        </p:nvSpPr>
        <p:spPr>
          <a:xfrm>
            <a:off x="4187042" y="3093120"/>
            <a:ext cx="1172040" cy="335880"/>
          </a:xfrm>
          <a:prstGeom prst="rect">
            <a:avLst/>
          </a:prstGeom>
          <a:solidFill>
            <a:srgbClr val="E71224">
              <a:alpha val="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V()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1A3354EB-FD9F-49AB-FB25-B18C6646B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92" y="1890767"/>
            <a:ext cx="7480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484777" cy="610863"/>
          </a:xfrm>
        </p:spPr>
        <p:txBody>
          <a:bodyPr>
            <a:normAutofit/>
          </a:bodyPr>
          <a:lstStyle/>
          <a:p>
            <a:r>
              <a:rPr lang="en-US" sz="4000" b="1" dirty="0"/>
              <a:t>SLEEPLOCK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71550" y="2431418"/>
            <a:ext cx="2823243" cy="610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sleeplock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5929" y="3791466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6BBCCD-4B8F-F55C-6185-80112D23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29" y="4270787"/>
            <a:ext cx="7556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ACQUIRESLEEP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B87301-4467-0D71-9805-37018A97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37" y="2289363"/>
            <a:ext cx="7772400" cy="1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6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RELEASESLEEP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F9461A-4401-98D1-011E-1EA9932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6" y="2289363"/>
            <a:ext cx="7772400" cy="17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279994"/>
            <a:ext cx="9610726" cy="610863"/>
          </a:xfrm>
        </p:spPr>
        <p:txBody>
          <a:bodyPr>
            <a:normAutofit fontScale="90000"/>
          </a:bodyPr>
          <a:lstStyle/>
          <a:p>
            <a:r>
              <a:rPr lang="en-US" sz="3900" dirty="0" err="1"/>
              <a:t>Sezione</a:t>
            </a:r>
            <a:r>
              <a:rPr lang="en-US" sz="3900" dirty="0"/>
              <a:t> 2:</a:t>
            </a:r>
            <a:br>
              <a:rPr lang="en-US" sz="3900" dirty="0"/>
            </a:br>
            <a:r>
              <a:rPr lang="en-US" sz="3900" b="0" dirty="0" err="1"/>
              <a:t>Implementazione</a:t>
            </a:r>
            <a:r>
              <a:rPr lang="en-US" sz="3900" b="0" dirty="0"/>
              <a:t> di </a:t>
            </a:r>
            <a:r>
              <a:rPr lang="en-US" sz="3900" b="0" dirty="0" err="1"/>
              <a:t>una</a:t>
            </a:r>
            <a:r>
              <a:rPr lang="en-US" sz="3900" b="0" dirty="0"/>
              <a:t> system call in XV6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795142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freepages</a:t>
            </a:r>
            <a:r>
              <a:rPr lang="en-US" b="1" dirty="0"/>
              <a:t>: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testkalloc</a:t>
            </a:r>
            <a:r>
              <a:rPr lang="en-US" b="1" dirty="0"/>
              <a:t>: </a:t>
            </a:r>
            <a:r>
              <a:rPr lang="en-US" dirty="0" err="1"/>
              <a:t>implementata</a:t>
            </a:r>
            <a:r>
              <a:rPr lang="en-US" dirty="0"/>
              <a:t> per </a:t>
            </a:r>
            <a:r>
              <a:rPr lang="en-US" dirty="0" err="1"/>
              <a:t>testare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r>
              <a:rPr lang="en-US" dirty="0"/>
              <a:t>, </a:t>
            </a:r>
            <a:r>
              <a:rPr lang="en-US" dirty="0" err="1"/>
              <a:t>alloca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e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chiamando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r>
              <a:rPr lang="en-US" dirty="0"/>
              <a:t> 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C9F7E2-4196-659D-3767-77D2C11A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2397080"/>
            <a:ext cx="3632200" cy="546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BFF281-4CF2-A87D-22E9-3874F7B72775}"/>
              </a:ext>
            </a:extLst>
          </p:cNvPr>
          <p:cNvSpPr txBox="1"/>
          <p:nvPr/>
        </p:nvSpPr>
        <p:spPr>
          <a:xfrm>
            <a:off x="7517087" y="2970510"/>
            <a:ext cx="102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</a:t>
            </a:r>
            <a:r>
              <a:rPr lang="it-IT" sz="1400" dirty="0" err="1">
                <a:solidFill>
                  <a:schemeClr val="bg1"/>
                </a:solidFill>
              </a:rPr>
              <a:t>syscall.h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3A8436-AD67-BCA1-3A6D-5F086F846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3679871"/>
            <a:ext cx="4076700" cy="469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C91D16-2244-C3CA-EB6B-76B2560E7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4886462"/>
            <a:ext cx="4356100" cy="48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2771D2-719F-28E4-A4BE-BD294D0B7E12}"/>
              </a:ext>
            </a:extLst>
          </p:cNvPr>
          <p:cNvSpPr txBox="1"/>
          <p:nvPr/>
        </p:nvSpPr>
        <p:spPr>
          <a:xfrm>
            <a:off x="7522889" y="414977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7509986" y="53929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6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 err="1"/>
              <a:t>freepages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479832" cy="2795232"/>
          </a:xfrm>
        </p:spPr>
        <p:txBody>
          <a:bodyPr/>
          <a:lstStyle/>
          <a:p>
            <a:r>
              <a:rPr lang="en-US" sz="2400" dirty="0"/>
              <a:t>int </a:t>
            </a:r>
            <a:r>
              <a:rPr lang="en-US" sz="2400" dirty="0" err="1"/>
              <a:t>kfreepages</a:t>
            </a:r>
            <a:r>
              <a:rPr lang="en-US" sz="2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E’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ogni</a:t>
            </a:r>
            <a:r>
              <a:rPr lang="en-US" dirty="0"/>
              <a:t> frame libero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freelist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incrementato</a:t>
            </a:r>
            <a:r>
              <a:rPr lang="en-US" dirty="0"/>
              <a:t> un </a:t>
            </a:r>
            <a:r>
              <a:rPr lang="en-US" dirty="0" err="1"/>
              <a:t>contatore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Operazione</a:t>
            </a:r>
            <a:r>
              <a:rPr lang="en-US" dirty="0"/>
              <a:t> </a:t>
            </a:r>
            <a:r>
              <a:rPr lang="en-US" dirty="0" err="1"/>
              <a:t>protetta</a:t>
            </a:r>
            <a:r>
              <a:rPr lang="en-US" dirty="0"/>
              <a:t> da spinlock per </a:t>
            </a:r>
            <a:r>
              <a:rPr lang="en-US" dirty="0" err="1"/>
              <a:t>evitare</a:t>
            </a:r>
            <a:r>
              <a:rPr lang="en-US" dirty="0"/>
              <a:t> problem di </a:t>
            </a:r>
            <a:r>
              <a:rPr lang="en-US" dirty="0" err="1"/>
              <a:t>sincronizzazione</a:t>
            </a:r>
            <a:r>
              <a:rPr lang="en-US" dirty="0"/>
              <a:t>.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717211" y="3821310"/>
            <a:ext cx="90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1.kalloc.c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18F1831-1FA3-4BB2-1234-A397E666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646310"/>
            <a:ext cx="3136900" cy="3175000"/>
          </a:xfrm>
          <a:prstGeom prst="rect">
            <a:avLst/>
          </a:prstGeom>
        </p:spPr>
      </p:pic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BD31ABB-44BF-DA87-6D93-40BFE9491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4443532"/>
            <a:ext cx="5143500" cy="1143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717211" y="559320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2.defs.h</a:t>
            </a:r>
          </a:p>
        </p:txBody>
      </p:sp>
    </p:spTree>
    <p:extLst>
      <p:ext uri="{BB962C8B-B14F-4D97-AF65-F5344CB8AC3E}">
        <p14:creationId xmlns:p14="http://schemas.microsoft.com/office/powerpoint/2010/main" val="2145523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 err="1"/>
              <a:t>freepages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479832" cy="2795232"/>
          </a:xfrm>
        </p:spPr>
        <p:txBody>
          <a:bodyPr/>
          <a:lstStyle/>
          <a:p>
            <a:r>
              <a:rPr lang="en-US" sz="2400" dirty="0"/>
              <a:t>uint64 </a:t>
            </a:r>
            <a:r>
              <a:rPr lang="en-US" sz="2400" dirty="0" err="1"/>
              <a:t>sys_freepages</a:t>
            </a:r>
            <a:r>
              <a:rPr lang="en-US" sz="24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call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kfreepages</a:t>
            </a:r>
            <a:r>
              <a:rPr lang="en-US" dirty="0"/>
              <a:t>() e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.</a:t>
            </a:r>
          </a:p>
          <a:p>
            <a:r>
              <a:rPr lang="en-US" sz="2400" dirty="0" err="1"/>
              <a:t>getfreepages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Lato</a:t>
            </a:r>
            <a:r>
              <a:rPr lang="en-US" dirty="0"/>
              <a:t> user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605134" y="2786629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706700" y="5819371"/>
            <a:ext cx="186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getfreepages.c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F411543-79ED-B089-6354-217822AD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7" y="1559236"/>
            <a:ext cx="2882900" cy="1168400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A59BA85-10F3-A7CF-8467-18CB11A1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00" y="3558771"/>
            <a:ext cx="509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3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 err="1"/>
              <a:t>testkalloc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186872"/>
            <a:ext cx="4913053" cy="3057789"/>
          </a:xfrm>
        </p:spPr>
        <p:txBody>
          <a:bodyPr/>
          <a:lstStyle/>
          <a:p>
            <a:r>
              <a:rPr lang="en-US" sz="2400" dirty="0"/>
              <a:t>uint64 </a:t>
            </a:r>
            <a:r>
              <a:rPr lang="en-US" sz="2400" dirty="0" err="1"/>
              <a:t>sys_testkalloc</a:t>
            </a:r>
            <a:r>
              <a:rPr lang="en-US" sz="24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call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kalloc</a:t>
            </a:r>
            <a:r>
              <a:rPr lang="en-US" dirty="0"/>
              <a:t>() per </a:t>
            </a:r>
            <a:r>
              <a:rPr lang="en-US" dirty="0" err="1"/>
              <a:t>allocare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il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system call </a:t>
            </a:r>
            <a:r>
              <a:rPr lang="en-US" dirty="0" err="1"/>
              <a:t>freepages</a:t>
            </a:r>
            <a:r>
              <a:rPr lang="en-US" dirty="0"/>
              <a:t>.</a:t>
            </a:r>
          </a:p>
          <a:p>
            <a:r>
              <a:rPr lang="en-US" sz="2400" dirty="0" err="1"/>
              <a:t>testkalloc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Lato</a:t>
            </a:r>
            <a:r>
              <a:rPr lang="en-US" dirty="0"/>
              <a:t> user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prima e dopo aver </a:t>
            </a:r>
            <a:r>
              <a:rPr lang="en-US" dirty="0" err="1"/>
              <a:t>allocato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.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096000" y="2650307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070466" y="5854505"/>
            <a:ext cx="16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testkalloc.c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54D26D9F-CE8F-BEB5-F45F-BE7EAE7B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1520007"/>
            <a:ext cx="2794000" cy="1130300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822B09A-240F-AF1C-532F-10BEE85D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3059273"/>
            <a:ext cx="5745755" cy="2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7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Test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186872"/>
            <a:ext cx="4941476" cy="3057789"/>
          </a:xfrm>
        </p:spPr>
        <p:txBody>
          <a:bodyPr/>
          <a:lstStyle/>
          <a:p>
            <a:r>
              <a:rPr lang="en-US" dirty="0" err="1"/>
              <a:t>All’avvio</a:t>
            </a:r>
            <a:r>
              <a:rPr lang="en-US" dirty="0"/>
              <a:t> del kernel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mostrato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, per fare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terminale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All’avvio</a:t>
            </a:r>
            <a:r>
              <a:rPr lang="en-US" dirty="0"/>
              <a:t> del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E7A33B76-7284-1E22-1561-F4A71CAA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383552"/>
            <a:ext cx="4969337" cy="21171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228287-26A3-DFE8-662F-4D0D0B64C6B6}"/>
              </a:ext>
            </a:extLst>
          </p:cNvPr>
          <p:cNvSpPr txBox="1"/>
          <p:nvPr/>
        </p:nvSpPr>
        <p:spPr>
          <a:xfrm>
            <a:off x="6688520" y="252096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Main.c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E0B62B8F-FE2F-8B24-5297-5AC5922F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2978137"/>
            <a:ext cx="3461926" cy="12599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BC019-687D-B379-ACB0-4F35F5BE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4611852"/>
            <a:ext cx="3461926" cy="376560"/>
          </a:xfrm>
          <a:prstGeom prst="rect">
            <a:avLst/>
          </a:prstGeom>
        </p:spPr>
      </p:pic>
      <p:pic>
        <p:nvPicPr>
          <p:cNvPr id="18" name="Immagine 17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B8883927-C100-3931-6BF2-FAAC84940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5411658"/>
            <a:ext cx="3461926" cy="7405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25BDE9-FA53-78C3-7EB9-0843F1FD6B1C}"/>
              </a:ext>
            </a:extLst>
          </p:cNvPr>
          <p:cNvSpPr txBox="1"/>
          <p:nvPr/>
        </p:nvSpPr>
        <p:spPr>
          <a:xfrm>
            <a:off x="6688520" y="4233619"/>
            <a:ext cx="12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Avvio kernel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3FFE77-7CFF-D7C0-ACCF-3005022DB30B}"/>
              </a:ext>
            </a:extLst>
          </p:cNvPr>
          <p:cNvSpPr txBox="1"/>
          <p:nvPr/>
        </p:nvSpPr>
        <p:spPr>
          <a:xfrm>
            <a:off x="6636166" y="4988412"/>
            <a:ext cx="136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getfreepages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4D217C-8786-C7A3-C9AE-B4836A2F8C7D}"/>
              </a:ext>
            </a:extLst>
          </p:cNvPr>
          <p:cNvSpPr txBox="1"/>
          <p:nvPr/>
        </p:nvSpPr>
        <p:spPr>
          <a:xfrm>
            <a:off x="6636166" y="6113757"/>
            <a:ext cx="110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testkalloc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39927"/>
            <a:ext cx="4941477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80166" y="5303664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/>
              <a:t>trap</a:t>
            </a:r>
            <a:endParaRPr lang="en-US" dirty="0"/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BFA8662-7428-0077-D175-325EE89BFD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14" t="4635" r="-4063" b="342"/>
          <a:stretch/>
        </p:blipFill>
        <p:spPr bwMode="auto">
          <a:xfrm>
            <a:off x="228597" y="1487696"/>
            <a:ext cx="6069425" cy="3398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3BF415E-60AC-A6CB-1AAD-9AB22EE9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2" y="1685816"/>
            <a:ext cx="5368444" cy="30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36490"/>
            <a:ext cx="8896350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OS161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832861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unico gestore: </a:t>
            </a:r>
            <a:r>
              <a:rPr lang="it-IT" dirty="0" err="1"/>
              <a:t>exception</a:t>
            </a:r>
            <a:r>
              <a:rPr lang="it-IT" dirty="0"/>
              <a:t> </a:t>
            </a:r>
            <a:r>
              <a:rPr lang="it-IT" dirty="0" err="1"/>
              <a:t>handler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trapframe</a:t>
            </a:r>
            <a:endParaRPr lang="en-US" dirty="0"/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078422F9-E708-76AF-420C-77A7222416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92" t="1" r="2607" b="655"/>
          <a:stretch/>
        </p:blipFill>
        <p:spPr>
          <a:xfrm>
            <a:off x="2741477" y="2681175"/>
            <a:ext cx="8498024" cy="36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magine 23">
            <a:extLst>
              <a:ext uri="{FF2B5EF4-FFF2-40B4-BE49-F238E27FC236}">
                <a16:creationId xmlns:a16="http://schemas.microsoft.com/office/drawing/2014/main" id="{35996BC2-037F-716F-E0B4-7DDE9F16B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8"/>
          <a:stretch/>
        </p:blipFill>
        <p:spPr>
          <a:xfrm>
            <a:off x="822960" y="333681"/>
            <a:ext cx="10525761" cy="5548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75CCDC8A-DC18-AAC5-5250-0C42703695B1}"/>
                  </a:ext>
                </a:extLst>
              </p14:cNvPr>
              <p14:cNvContentPartPr/>
              <p14:nvPr/>
            </p14:nvContentPartPr>
            <p14:xfrm>
              <a:off x="2478005" y="1105680"/>
              <a:ext cx="2532625" cy="1992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75CCDC8A-DC18-AAC5-5250-0C42703695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9005" y="1096625"/>
                <a:ext cx="2550265" cy="37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14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7380E6D-25A7-6703-C5D7-7106A00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1239805"/>
            <a:ext cx="10504170" cy="39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409686"/>
            <a:ext cx="417957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ecall</a:t>
            </a:r>
            <a:r>
              <a:rPr lang="it-IT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registri più importanti: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/>
              <a:t>stvec</a:t>
            </a:r>
            <a:r>
              <a:rPr lang="it-IT" sz="1400" b="1" dirty="0"/>
              <a:t> </a:t>
            </a:r>
            <a:r>
              <a:rPr lang="it-IT" sz="1400" dirty="0"/>
              <a:t>(trap vector)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/>
              <a:t>Kernelvec</a:t>
            </a:r>
            <a:endParaRPr lang="it-IT" sz="1400" dirty="0"/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/>
              <a:t>Uservec</a:t>
            </a:r>
            <a:endParaRPr lang="it-IT" sz="14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/>
              <a:t>sepc</a:t>
            </a:r>
            <a:endParaRPr lang="it-IT" sz="1400" b="1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/>
              <a:t>scause</a:t>
            </a:r>
            <a:endParaRPr lang="it-IT" sz="1400" b="1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/>
              <a:t>sscratch</a:t>
            </a:r>
            <a:endParaRPr lang="it-IT" sz="1400" b="1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/>
              <a:t>sstatus</a:t>
            </a:r>
            <a:endParaRPr lang="it-IT" sz="1400" b="1" dirty="0"/>
          </a:p>
          <a:p>
            <a:pPr marL="971550" lvl="1" indent="-285750"/>
            <a:endParaRPr lang="en-US" sz="1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FE2431-7646-4989-AEF2-D439DAA866E8}"/>
              </a:ext>
            </a:extLst>
          </p:cNvPr>
          <p:cNvSpPr txBox="1"/>
          <p:nvPr/>
        </p:nvSpPr>
        <p:spPr>
          <a:xfrm>
            <a:off x="6096000" y="2409686"/>
            <a:ext cx="5124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>
                <a:solidFill>
                  <a:schemeClr val="bg1"/>
                </a:solidFill>
              </a:rPr>
              <a:t>xv6 configura i registri della trap della CPU in modo leggermente diverso a seconda che il codice utente o del kernel stia eseguendo.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7486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0</TotalTime>
  <Words>1176</Words>
  <Application>Microsoft Office PowerPoint</Application>
  <PresentationFormat>Widescreen</PresentationFormat>
  <Paragraphs>294</Paragraphs>
  <Slides>48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5" baseType="lpstr">
      <vt:lpstr>Arial</vt:lpstr>
      <vt:lpstr>Calibri</vt:lpstr>
      <vt:lpstr>Courier New</vt:lpstr>
      <vt:lpstr>Franklin Gothic Book</vt:lpstr>
      <vt:lpstr>Franklin Gothic Demi</vt:lpstr>
      <vt:lpstr>Wingdings</vt:lpstr>
      <vt:lpstr>Theme1</vt:lpstr>
      <vt:lpstr>Analisi comparativa tra os161 e xv6</vt:lpstr>
      <vt:lpstr>Gruppo 14</vt:lpstr>
      <vt:lpstr>Overview</vt:lpstr>
      <vt:lpstr>System Calls</vt:lpstr>
      <vt:lpstr>Implementazione </vt:lpstr>
      <vt:lpstr>Implementazione in OS161</vt:lpstr>
      <vt:lpstr>Presentazione standard di PowerPoint</vt:lpstr>
      <vt:lpstr>Presentazione standard di PowerPoint</vt:lpstr>
      <vt:lpstr>Implementazione in Xv6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System calls Xv6</vt:lpstr>
      <vt:lpstr>Memoria virtuale</vt:lpstr>
      <vt:lpstr>TLB os161</vt:lpstr>
      <vt:lpstr>TLB xv6</vt:lpstr>
      <vt:lpstr>MMU os161</vt:lpstr>
      <vt:lpstr>MMU xv6</vt:lpstr>
      <vt:lpstr>Scheduling os161</vt:lpstr>
      <vt:lpstr>Scheduling xv6</vt:lpstr>
      <vt:lpstr>Meccanismi di sincronizzazione</vt:lpstr>
      <vt:lpstr>SPINLOCK</vt:lpstr>
      <vt:lpstr>SPINLOCK_ACQUIRE OS161</vt:lpstr>
      <vt:lpstr>SPINLOCK_ACQUIRE XV6</vt:lpstr>
      <vt:lpstr>SPINLOCK_RELEASE OS161 </vt:lpstr>
      <vt:lpstr>SPINLOCK_RELEASE XV6</vt:lpstr>
      <vt:lpstr>WAIT CHANNELS</vt:lpstr>
      <vt:lpstr>WCHAN_SLEEP OS161</vt:lpstr>
      <vt:lpstr>WCHAN_SLEEP XV6</vt:lpstr>
      <vt:lpstr>WCHAN_WAKEALL OS161</vt:lpstr>
      <vt:lpstr>WCHAN_WAKEALL XV6</vt:lpstr>
      <vt:lpstr>WCHAN_WAKEONE</vt:lpstr>
      <vt:lpstr>SEMAFORI</vt:lpstr>
      <vt:lpstr>P()</vt:lpstr>
      <vt:lpstr>V()</vt:lpstr>
      <vt:lpstr>SLEEPLOCK</vt:lpstr>
      <vt:lpstr>ACQUIRESLEEP</vt:lpstr>
      <vt:lpstr>RELEASESLEEP</vt:lpstr>
      <vt:lpstr>Sezione 2: Implementazione di una system call in XV6 </vt:lpstr>
      <vt:lpstr>freepages</vt:lpstr>
      <vt:lpstr>freepages</vt:lpstr>
      <vt:lpstr>testkalloc</vt:lpstr>
      <vt:lpstr>Test delle syscall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Francesca Zafonte</dc:creator>
  <cp:lastModifiedBy>Francesca Zafonte</cp:lastModifiedBy>
  <cp:revision>57</cp:revision>
  <dcterms:created xsi:type="dcterms:W3CDTF">2023-11-11T11:04:48Z</dcterms:created>
  <dcterms:modified xsi:type="dcterms:W3CDTF">2024-01-04T22:44:00Z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